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2" r:id="rId4"/>
    <p:sldId id="258" r:id="rId5"/>
    <p:sldId id="274" r:id="rId6"/>
    <p:sldId id="259" r:id="rId7"/>
    <p:sldId id="275" r:id="rId8"/>
    <p:sldId id="260" r:id="rId9"/>
    <p:sldId id="276" r:id="rId10"/>
    <p:sldId id="261" r:id="rId11"/>
    <p:sldId id="277" r:id="rId12"/>
    <p:sldId id="262" r:id="rId13"/>
    <p:sldId id="278" r:id="rId14"/>
    <p:sldId id="263" r:id="rId15"/>
    <p:sldId id="279" r:id="rId16"/>
    <p:sldId id="264" r:id="rId17"/>
    <p:sldId id="280" r:id="rId18"/>
    <p:sldId id="291" r:id="rId19"/>
    <p:sldId id="292" r:id="rId20"/>
    <p:sldId id="295" r:id="rId21"/>
    <p:sldId id="294" r:id="rId22"/>
    <p:sldId id="265" r:id="rId23"/>
    <p:sldId id="281" r:id="rId24"/>
    <p:sldId id="266" r:id="rId25"/>
    <p:sldId id="282" r:id="rId26"/>
    <p:sldId id="267" r:id="rId27"/>
    <p:sldId id="283" r:id="rId28"/>
    <p:sldId id="268" r:id="rId29"/>
    <p:sldId id="284" r:id="rId30"/>
    <p:sldId id="269" r:id="rId31"/>
    <p:sldId id="285" r:id="rId32"/>
    <p:sldId id="287" r:id="rId33"/>
    <p:sldId id="288" r:id="rId34"/>
    <p:sldId id="289" r:id="rId35"/>
    <p:sldId id="290" r:id="rId36"/>
    <p:sldId id="270" r:id="rId37"/>
    <p:sldId id="286" r:id="rId38"/>
    <p:sldId id="27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112D948-5EE7-4013-8EEA-F7A07B984B7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BB087F2-E27A-43B4-9C25-0EE6CFF3A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Peer Editing Carousel 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AP Language and Composition: Snell</a:t>
            </a:r>
          </a:p>
          <a:p>
            <a:r>
              <a:rPr lang="en-US" i="1" dirty="0" smtClean="0"/>
              <a:t>Estimated Time: </a:t>
            </a:r>
            <a:r>
              <a:rPr lang="en-US" i="1" dirty="0" smtClean="0"/>
              <a:t>60 </a:t>
            </a:r>
            <a:r>
              <a:rPr lang="en-US" i="1" dirty="0" smtClean="0"/>
              <a:t>minutes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38400" y="2514600"/>
            <a:ext cx="5029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Careless Errors (3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u="sng" dirty="0" smtClean="0"/>
              <a:t>Read the first page</a:t>
            </a:r>
          </a:p>
          <a:p>
            <a:pPr lvl="1"/>
            <a:r>
              <a:rPr lang="en-US" dirty="0" smtClean="0"/>
              <a:t>Check for careless errors </a:t>
            </a:r>
          </a:p>
          <a:p>
            <a:pPr lvl="2"/>
            <a:r>
              <a:rPr lang="en-US" b="1" dirty="0" smtClean="0"/>
              <a:t>Put a box around such </a:t>
            </a:r>
            <a:r>
              <a:rPr lang="en-US" b="1" dirty="0" err="1" smtClean="0"/>
              <a:t>carlesnesness</a:t>
            </a:r>
            <a:r>
              <a:rPr lang="en-US" b="1" dirty="0" smtClean="0"/>
              <a:t> </a:t>
            </a:r>
          </a:p>
          <a:p>
            <a:pPr lvl="2">
              <a:buNone/>
            </a:pPr>
            <a:r>
              <a:rPr lang="en-US" b="1" dirty="0" smtClean="0"/>
              <a:t>________________________________________</a:t>
            </a:r>
          </a:p>
          <a:p>
            <a:pPr lvl="2" algn="ctr">
              <a:buNone/>
            </a:pPr>
            <a:r>
              <a:rPr lang="en-US" b="1" dirty="0" smtClean="0"/>
              <a:t>Examples:</a:t>
            </a:r>
          </a:p>
          <a:p>
            <a:pPr lvl="2"/>
            <a:r>
              <a:rPr lang="en-US" b="1" dirty="0" smtClean="0"/>
              <a:t>Possessive apostrophes</a:t>
            </a:r>
          </a:p>
          <a:p>
            <a:pPr lvl="3"/>
            <a:r>
              <a:rPr lang="en-US" sz="2400" dirty="0" smtClean="0"/>
              <a:t> (gun’s kill people vs. guns kill people)</a:t>
            </a:r>
          </a:p>
          <a:p>
            <a:pPr lvl="2"/>
            <a:r>
              <a:rPr lang="en-US" b="1" dirty="0" smtClean="0"/>
              <a:t>Misused homonyms</a:t>
            </a:r>
          </a:p>
          <a:p>
            <a:pPr lvl="3"/>
            <a:r>
              <a:rPr lang="en-US" sz="2400" dirty="0" smtClean="0"/>
              <a:t>Their,  There 		It ,It’s 		To, Too, Two</a:t>
            </a:r>
          </a:p>
          <a:p>
            <a:pPr lvl="2"/>
            <a:r>
              <a:rPr lang="en-US" b="1" dirty="0" smtClean="0"/>
              <a:t>Fragments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incomplete sentences without a subject/predicate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057400" y="1981200"/>
            <a:ext cx="2438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Pronouns (5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 smtClean="0"/>
              <a:t>Read the body paragraphs</a:t>
            </a:r>
          </a:p>
          <a:p>
            <a:pPr lvl="1"/>
            <a:r>
              <a:rPr lang="en-US" dirty="0" smtClean="0"/>
              <a:t>Circle pronouns</a:t>
            </a:r>
          </a:p>
          <a:p>
            <a:pPr lvl="1"/>
            <a:r>
              <a:rPr lang="en-US" dirty="0" smtClean="0"/>
              <a:t>Put a slash through strings of pronouns over multiple sentences.  </a:t>
            </a:r>
          </a:p>
          <a:p>
            <a:pPr lvl="1"/>
            <a:r>
              <a:rPr lang="en-US" dirty="0" smtClean="0"/>
              <a:t>Put a slash through pronouns used as the first word in a sentence. </a:t>
            </a:r>
          </a:p>
          <a:p>
            <a:pPr>
              <a:buNone/>
            </a:pPr>
            <a:r>
              <a:rPr lang="en-US" dirty="0" smtClean="0"/>
              <a:t>_______________________________</a:t>
            </a:r>
          </a:p>
          <a:p>
            <a:pPr>
              <a:buNone/>
            </a:pPr>
            <a:r>
              <a:rPr lang="en-US" dirty="0" smtClean="0"/>
              <a:t>Examples: He, She, It, Them, They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24200" y="2667000"/>
            <a:ext cx="609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71800" y="3505200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vs. Passive (5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 smtClean="0"/>
              <a:t>Read the body paragraphs</a:t>
            </a:r>
          </a:p>
          <a:p>
            <a:pPr lvl="1"/>
            <a:r>
              <a:rPr lang="en-US" u="sng" dirty="0" smtClean="0"/>
              <a:t>Underline</a:t>
            </a:r>
            <a:r>
              <a:rPr lang="en-US" dirty="0" smtClean="0"/>
              <a:t> helping verbs/ “to be” verbs </a:t>
            </a:r>
          </a:p>
          <a:p>
            <a:pPr lvl="1" algn="ctr">
              <a:buNone/>
            </a:pPr>
            <a:r>
              <a:rPr lang="en-US" sz="2400" b="1" dirty="0" smtClean="0"/>
              <a:t>was, were, is, was going, would have been going</a:t>
            </a:r>
          </a:p>
          <a:p>
            <a:pPr lvl="1"/>
            <a:r>
              <a:rPr lang="en-US" dirty="0" smtClean="0"/>
              <a:t>Eliminate as many as possible in favor of more precise, active verbs. </a:t>
            </a:r>
          </a:p>
          <a:p>
            <a:pPr lvl="1">
              <a:buNone/>
            </a:pPr>
            <a:r>
              <a:rPr lang="en-US" dirty="0" smtClean="0"/>
              <a:t>___________________________________</a:t>
            </a:r>
          </a:p>
          <a:p>
            <a:pPr lvl="2"/>
            <a:r>
              <a:rPr lang="en-US" dirty="0" smtClean="0"/>
              <a:t>Examples: </a:t>
            </a:r>
          </a:p>
          <a:p>
            <a:pPr lvl="3"/>
            <a:r>
              <a:rPr lang="en-US" sz="2800" dirty="0" smtClean="0"/>
              <a:t>“He did go” vs. “He went”</a:t>
            </a:r>
          </a:p>
          <a:p>
            <a:pPr lvl="3"/>
            <a:r>
              <a:rPr lang="en-US" sz="2800" dirty="0" smtClean="0"/>
              <a:t>“He had thought” vs. “He thought”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 Tense (3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 smtClean="0"/>
              <a:t>Pick a paragraph</a:t>
            </a:r>
          </a:p>
          <a:p>
            <a:pPr lvl="1"/>
            <a:r>
              <a:rPr lang="en-US" dirty="0" smtClean="0"/>
              <a:t>Watch for shifts in verb tense</a:t>
            </a:r>
          </a:p>
          <a:p>
            <a:pPr lvl="1"/>
            <a:r>
              <a:rPr lang="en-US" dirty="0" smtClean="0"/>
              <a:t>Circle and link such shifts </a:t>
            </a:r>
          </a:p>
          <a:p>
            <a:pPr>
              <a:buNone/>
            </a:pPr>
            <a:r>
              <a:rPr lang="en-US" dirty="0" smtClean="0"/>
              <a:t>-----------------------------------------------------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Obama </a:t>
            </a:r>
            <a:r>
              <a:rPr lang="en-US" u="sng" dirty="0" smtClean="0"/>
              <a:t>speaks</a:t>
            </a:r>
            <a:r>
              <a:rPr lang="en-US" dirty="0" smtClean="0"/>
              <a:t> to congress regarding how gun control </a:t>
            </a:r>
            <a:r>
              <a:rPr lang="en-US" u="sng" dirty="0" smtClean="0"/>
              <a:t>needed</a:t>
            </a:r>
            <a:r>
              <a:rPr lang="en-US" dirty="0" smtClean="0"/>
              <a:t> reform.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6172200" y="2590800"/>
            <a:ext cx="3810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848600" y="2590800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629400" y="2743200"/>
            <a:ext cx="1143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Quote Sandwich (4 minutes)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Focus on their first two body paragraphs</a:t>
            </a:r>
          </a:p>
          <a:p>
            <a:r>
              <a:rPr lang="en-US" dirty="0" smtClean="0"/>
              <a:t>Check to make sure they have a quote sandwich…</a:t>
            </a:r>
          </a:p>
          <a:p>
            <a:pPr lvl="1"/>
            <a:r>
              <a:rPr lang="en-US" dirty="0" smtClean="0"/>
              <a:t>Put a check mark       next to… </a:t>
            </a:r>
          </a:p>
          <a:p>
            <a:pPr lvl="2"/>
            <a:r>
              <a:rPr lang="en-US" b="1" dirty="0" smtClean="0"/>
              <a:t>Top Bread: </a:t>
            </a:r>
            <a:r>
              <a:rPr lang="en-US" b="1" dirty="0" smtClean="0">
                <a:solidFill>
                  <a:srgbClr val="FFC000"/>
                </a:solidFill>
              </a:rPr>
              <a:t>Introduction to the quote/ lead-in to the quote</a:t>
            </a:r>
          </a:p>
          <a:p>
            <a:pPr lvl="2"/>
            <a:r>
              <a:rPr lang="en-US" b="1" dirty="0" smtClean="0"/>
              <a:t>Meat: </a:t>
            </a:r>
            <a:r>
              <a:rPr lang="en-US" b="1" dirty="0" smtClean="0">
                <a:solidFill>
                  <a:srgbClr val="00B050"/>
                </a:solidFill>
              </a:rPr>
              <a:t>Quote itself and Parenthetical Documentation </a:t>
            </a:r>
          </a:p>
          <a:p>
            <a:pPr lvl="2"/>
            <a:r>
              <a:rPr lang="en-US" b="1" dirty="0" smtClean="0"/>
              <a:t>Bottom Bread:  </a:t>
            </a:r>
            <a:r>
              <a:rPr lang="en-US" b="1" dirty="0" smtClean="0">
                <a:solidFill>
                  <a:srgbClr val="0070C0"/>
                </a:solidFill>
              </a:rPr>
              <a:t>Analysis of Quote/ Impact</a:t>
            </a:r>
          </a:p>
          <a:p>
            <a:pPr lvl="1"/>
            <a:r>
              <a:rPr lang="en-US" dirty="0" smtClean="0"/>
              <a:t>Circle and make notes in margin when a </a:t>
            </a:r>
            <a:r>
              <a:rPr lang="en-US" dirty="0" smtClean="0">
                <a:solidFill>
                  <a:srgbClr val="FF0000"/>
                </a:solidFill>
              </a:rPr>
              <a:t>top or bottom piece of bread is “soggy” or missing.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7" y="2819400"/>
            <a:ext cx="526473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7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58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MLA Formatting (1 minute)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u="sng" dirty="0" smtClean="0"/>
              <a:t>Look at the heading</a:t>
            </a:r>
          </a:p>
          <a:p>
            <a:pPr lvl="1"/>
            <a:r>
              <a:rPr lang="en-US" dirty="0" smtClean="0"/>
              <a:t>Make changes to anything that doesn’t follow MLA formatting.  </a:t>
            </a:r>
          </a:p>
          <a:p>
            <a:pPr algn="ctr">
              <a:buNone/>
            </a:pPr>
            <a:r>
              <a:rPr lang="en-US" u="sng" dirty="0" smtClean="0"/>
              <a:t>Example:</a:t>
            </a:r>
          </a:p>
          <a:p>
            <a:pPr>
              <a:buNone/>
            </a:pPr>
            <a:r>
              <a:rPr lang="en-US" sz="2000" dirty="0" smtClean="0"/>
              <a:t>-----------------------------------------------------------------------------------</a:t>
            </a:r>
          </a:p>
          <a:p>
            <a:pPr>
              <a:buNone/>
            </a:pPr>
            <a:r>
              <a:rPr lang="en-US" sz="2000" dirty="0" smtClean="0"/>
              <a:t>Ann Dover					</a:t>
            </a:r>
            <a:r>
              <a:rPr lang="en-US" sz="2000" dirty="0" err="1" smtClean="0"/>
              <a:t>Dover</a:t>
            </a:r>
            <a:r>
              <a:rPr lang="en-US" sz="2000" dirty="0" smtClean="0"/>
              <a:t> 1</a:t>
            </a:r>
          </a:p>
          <a:p>
            <a:pPr>
              <a:buNone/>
            </a:pPr>
            <a:r>
              <a:rPr lang="en-US" sz="2000" dirty="0" smtClean="0"/>
              <a:t>Mrs. Snell</a:t>
            </a:r>
          </a:p>
          <a:p>
            <a:pPr>
              <a:buNone/>
            </a:pPr>
            <a:r>
              <a:rPr lang="en-US" sz="2000" dirty="0" smtClean="0"/>
              <a:t>AP Language and Composition</a:t>
            </a:r>
          </a:p>
          <a:p>
            <a:pPr>
              <a:buNone/>
            </a:pPr>
            <a:r>
              <a:rPr lang="en-US" sz="2000" dirty="0" smtClean="0"/>
              <a:t>18 January 2013</a:t>
            </a:r>
          </a:p>
          <a:p>
            <a:pPr>
              <a:buNone/>
            </a:pPr>
            <a:r>
              <a:rPr lang="en-US" sz="2000" dirty="0" smtClean="0"/>
              <a:t>				      Scintillating Title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Quote Sandwich (3 minutes)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Focus on the remaining body paragraphs</a:t>
            </a:r>
          </a:p>
          <a:p>
            <a:r>
              <a:rPr lang="en-US" dirty="0" smtClean="0"/>
              <a:t>Check to make sure they have a quote sandwich…</a:t>
            </a:r>
          </a:p>
          <a:p>
            <a:pPr lvl="1"/>
            <a:r>
              <a:rPr lang="en-US" dirty="0" smtClean="0"/>
              <a:t>Put a check mark       next to… </a:t>
            </a:r>
          </a:p>
          <a:p>
            <a:pPr lvl="2"/>
            <a:r>
              <a:rPr lang="en-US" b="1" dirty="0" smtClean="0"/>
              <a:t>Top Bread: </a:t>
            </a:r>
            <a:r>
              <a:rPr lang="en-US" b="1" dirty="0" smtClean="0">
                <a:solidFill>
                  <a:srgbClr val="FFC000"/>
                </a:solidFill>
              </a:rPr>
              <a:t>Introduction to the quote/ lead-in to the quote</a:t>
            </a:r>
          </a:p>
          <a:p>
            <a:pPr lvl="2"/>
            <a:r>
              <a:rPr lang="en-US" b="1" dirty="0" smtClean="0"/>
              <a:t>Meat: </a:t>
            </a:r>
            <a:r>
              <a:rPr lang="en-US" b="1" dirty="0" smtClean="0">
                <a:solidFill>
                  <a:srgbClr val="00B050"/>
                </a:solidFill>
              </a:rPr>
              <a:t>Quote itself and Parenthetical Documentation </a:t>
            </a:r>
          </a:p>
          <a:p>
            <a:pPr lvl="2"/>
            <a:r>
              <a:rPr lang="en-US" b="1" dirty="0" smtClean="0"/>
              <a:t>Bottom Bread:  </a:t>
            </a:r>
            <a:r>
              <a:rPr lang="en-US" b="1" dirty="0" smtClean="0">
                <a:solidFill>
                  <a:srgbClr val="0070C0"/>
                </a:solidFill>
              </a:rPr>
              <a:t>Analysis of Quote/ Impact</a:t>
            </a:r>
          </a:p>
          <a:p>
            <a:pPr lvl="1"/>
            <a:r>
              <a:rPr lang="en-US" dirty="0" smtClean="0"/>
              <a:t>Circle and make notes in margin when a </a:t>
            </a:r>
            <a:r>
              <a:rPr lang="en-US" dirty="0" smtClean="0">
                <a:solidFill>
                  <a:srgbClr val="FF0000"/>
                </a:solidFill>
              </a:rPr>
              <a:t>top or bottom piece of bread is “soggy” or missing.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7" y="2819400"/>
            <a:ext cx="526473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0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Transitions (3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 smtClean="0"/>
              <a:t>Read the last and first sentence of all paragraphs</a:t>
            </a:r>
          </a:p>
          <a:p>
            <a:pPr lvl="1"/>
            <a:r>
              <a:rPr lang="en-US" dirty="0" smtClean="0"/>
              <a:t>Is there a smooth transition? </a:t>
            </a:r>
          </a:p>
          <a:p>
            <a:pPr lvl="1"/>
            <a:r>
              <a:rPr lang="en-US" dirty="0" smtClean="0"/>
              <a:t>Give feedback about improving transition. </a:t>
            </a:r>
          </a:p>
          <a:p>
            <a:pPr>
              <a:buNone/>
            </a:pPr>
            <a:r>
              <a:rPr lang="en-US" dirty="0" smtClean="0"/>
              <a:t>--------------------------------------------------</a:t>
            </a:r>
          </a:p>
          <a:p>
            <a:pPr>
              <a:buNone/>
            </a:pPr>
            <a:r>
              <a:rPr lang="en-US" dirty="0" smtClean="0"/>
              <a:t>Avoid: “firstly, secondly, thirdly, lastly”;  “first, second, third”; “in conclusion”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Variety (3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 smtClean="0"/>
              <a:t>Read the first words in all sentences of their body paragraphs </a:t>
            </a:r>
          </a:p>
          <a:p>
            <a:pPr lvl="1"/>
            <a:r>
              <a:rPr lang="en-US" dirty="0" smtClean="0"/>
              <a:t>Draw lines to sentences that begin with the same word.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81400" y="3581400"/>
            <a:ext cx="28956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 (5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Read the body paragraphs </a:t>
            </a:r>
          </a:p>
          <a:p>
            <a:pPr lvl="1"/>
            <a:r>
              <a:rPr lang="en-US" dirty="0" smtClean="0"/>
              <a:t>Cross out as many dead, excess words as possible. 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u="sng" dirty="0" smtClean="0"/>
              <a:t>Example: very, really</a:t>
            </a:r>
          </a:p>
          <a:p>
            <a:pPr lvl="1"/>
            <a:r>
              <a:rPr lang="en-US" dirty="0" smtClean="0"/>
              <a:t>NO FLUFF! </a:t>
            </a:r>
          </a:p>
          <a:p>
            <a:pPr lvl="1"/>
            <a:r>
              <a:rPr lang="en-US" dirty="0" smtClean="0"/>
              <a:t>Are there any words that are repeated too often or too closely to each other? </a:t>
            </a:r>
          </a:p>
          <a:p>
            <a:pPr lvl="2"/>
            <a:r>
              <a:rPr lang="en-US" dirty="0" smtClean="0"/>
              <a:t>Draw lines between such words.  </a:t>
            </a:r>
          </a:p>
          <a:p>
            <a:pPr lvl="2">
              <a:buNone/>
            </a:pPr>
            <a:r>
              <a:rPr lang="en-US" dirty="0" smtClean="0"/>
              <a:t>Replace vague words with VIVID words</a:t>
            </a:r>
          </a:p>
          <a:p>
            <a:pPr lvl="2"/>
            <a:r>
              <a:rPr lang="en-US" dirty="0" smtClean="0"/>
              <a:t>“Gun control is bad” vs. “Gun control strips citizens of their second amendment rights.”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705600" y="4572000"/>
            <a:ext cx="1447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Variety (3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u="sng" dirty="0" smtClean="0"/>
              <a:t>Pick one paragraph to focus on </a:t>
            </a:r>
          </a:p>
          <a:p>
            <a:pPr lvl="1"/>
            <a:r>
              <a:rPr lang="en-US" dirty="0" smtClean="0"/>
              <a:t>Count the number of words in each sentence.</a:t>
            </a:r>
          </a:p>
          <a:p>
            <a:pPr lvl="1"/>
            <a:r>
              <a:rPr lang="en-US" dirty="0" smtClean="0"/>
              <a:t>Are there a variety of sentence lengths? </a:t>
            </a:r>
          </a:p>
          <a:p>
            <a:pPr lvl="2"/>
            <a:r>
              <a:rPr lang="en-US" dirty="0" smtClean="0"/>
              <a:t>Give feedback in the column. </a:t>
            </a:r>
          </a:p>
          <a:p>
            <a:pPr lvl="2"/>
            <a:r>
              <a:rPr lang="en-US" dirty="0" smtClean="0"/>
              <a:t>Combine simple sentences to make a compound or complex sentence. </a:t>
            </a:r>
          </a:p>
          <a:p>
            <a:pPr lvl="2">
              <a:buNone/>
            </a:pPr>
            <a:r>
              <a:rPr lang="en-US" dirty="0" smtClean="0"/>
              <a:t>_______________________________________</a:t>
            </a:r>
          </a:p>
          <a:p>
            <a:pPr lvl="2"/>
            <a:r>
              <a:rPr lang="en-US" dirty="0" smtClean="0"/>
              <a:t>Example: Gun control laws are outdated.</a:t>
            </a:r>
          </a:p>
          <a:p>
            <a:pPr lvl="8">
              <a:buNone/>
            </a:pPr>
            <a:r>
              <a:rPr lang="en-US" dirty="0" smtClean="0"/>
              <a:t>+Gun control laws need reform.</a:t>
            </a:r>
          </a:p>
          <a:p>
            <a:pPr lvl="8">
              <a:buNone/>
            </a:pPr>
            <a:r>
              <a:rPr lang="en-US" dirty="0" smtClean="0"/>
              <a:t>__________________________________</a:t>
            </a:r>
          </a:p>
          <a:p>
            <a:pPr lvl="8">
              <a:buNone/>
            </a:pPr>
            <a:r>
              <a:rPr lang="en-US" dirty="0" smtClean="0"/>
              <a:t>= Gun control laws are outdated and in need of reform.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Absolutes (3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 smtClean="0"/>
              <a:t>Read the last page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Highlight </a:t>
            </a:r>
            <a:r>
              <a:rPr lang="en-US" dirty="0" smtClean="0"/>
              <a:t>any absolutes used. </a:t>
            </a:r>
          </a:p>
          <a:p>
            <a:pPr lvl="1">
              <a:buNone/>
            </a:pPr>
            <a:r>
              <a:rPr lang="en-US" dirty="0" smtClean="0"/>
              <a:t>__________________________________</a:t>
            </a:r>
          </a:p>
          <a:p>
            <a:pPr lvl="1" algn="ctr">
              <a:buNone/>
            </a:pPr>
            <a:r>
              <a:rPr lang="en-US" dirty="0" smtClean="0"/>
              <a:t>Examples: </a:t>
            </a:r>
          </a:p>
          <a:p>
            <a:pPr lvl="1" algn="ctr">
              <a:buNone/>
            </a:pPr>
            <a:r>
              <a:rPr lang="en-US" dirty="0" smtClean="0"/>
              <a:t>Every, Never, Always, Everything, Everybody, Americans, Christians, etc. </a:t>
            </a:r>
          </a:p>
          <a:p>
            <a:pPr lvl="1">
              <a:buNone/>
            </a:pPr>
            <a:r>
              <a:rPr lang="en-US" dirty="0" smtClean="0"/>
              <a:t>(these tend to fall into logical fallacy territory)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2057400" y="3962400"/>
            <a:ext cx="1066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133600" y="2514600"/>
            <a:ext cx="990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of View (2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Look at their introduction and conclusion paragraphs. </a:t>
            </a:r>
          </a:p>
          <a:p>
            <a:pPr lvl="1"/>
            <a:r>
              <a:rPr lang="en-US" dirty="0" smtClean="0"/>
              <a:t>Circle and Slash any evidence of second person pronouns (you, your, you’re)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Circle and put a “?” next to all personal pronouns (I, me, we, our, us)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733800" y="2514600"/>
            <a:ext cx="685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19812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Contractions (3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Briefly skim the body paragraphs and circle and slash any contractions</a:t>
            </a:r>
          </a:p>
          <a:p>
            <a:pPr lvl="1"/>
            <a:r>
              <a:rPr lang="en-US" dirty="0" smtClean="0"/>
              <a:t>While they make our life easier, contractions aren’t acceptable in academic voice</a:t>
            </a:r>
          </a:p>
          <a:p>
            <a:pPr>
              <a:buNone/>
            </a:pPr>
            <a:r>
              <a:rPr lang="en-US" dirty="0" smtClean="0"/>
              <a:t>________________________________</a:t>
            </a:r>
          </a:p>
          <a:p>
            <a:pPr algn="ctr">
              <a:buNone/>
            </a:pPr>
            <a:r>
              <a:rPr lang="en-US" b="1" u="sng" dirty="0" smtClean="0"/>
              <a:t>Example:</a:t>
            </a:r>
          </a:p>
          <a:p>
            <a:pPr algn="ctr">
              <a:buNone/>
            </a:pPr>
            <a:r>
              <a:rPr lang="en-US" b="1" dirty="0" smtClean="0"/>
              <a:t>Can’t = Cannot </a:t>
            </a:r>
          </a:p>
          <a:p>
            <a:pPr algn="ctr">
              <a:buNone/>
            </a:pPr>
            <a:r>
              <a:rPr lang="en-US" b="1" dirty="0" smtClean="0"/>
              <a:t>Wouldn’t= Would not</a:t>
            </a:r>
          </a:p>
          <a:p>
            <a:pPr algn="ctr">
              <a:buNone/>
            </a:pPr>
            <a:r>
              <a:rPr lang="en-US" b="1" dirty="0" smtClean="0"/>
              <a:t>They’d = They would </a:t>
            </a:r>
            <a:endParaRPr lang="en-US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1981200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Parenthetical Citation (3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u="sng" dirty="0" smtClean="0"/>
              <a:t>Briefly skim the essay and look at all parenthetical citations</a:t>
            </a:r>
          </a:p>
          <a:p>
            <a:pPr lvl="1"/>
            <a:r>
              <a:rPr lang="en-US" dirty="0" smtClean="0"/>
              <a:t>Be sure that they are properly formatted. </a:t>
            </a:r>
          </a:p>
          <a:p>
            <a:pPr lvl="1">
              <a:buNone/>
            </a:pPr>
            <a:r>
              <a:rPr lang="en-US" dirty="0" smtClean="0"/>
              <a:t>_____________________________________</a:t>
            </a:r>
          </a:p>
          <a:p>
            <a:pPr lvl="1" algn="ctr">
              <a:buNone/>
            </a:pPr>
            <a:r>
              <a:rPr lang="en-US" u="sng" dirty="0" smtClean="0"/>
              <a:t>Examples:</a:t>
            </a:r>
          </a:p>
          <a:p>
            <a:pPr>
              <a:buNone/>
            </a:pPr>
            <a:r>
              <a:rPr lang="en-US" sz="2800" dirty="0" smtClean="0"/>
              <a:t>According to Thomas </a:t>
            </a:r>
            <a:r>
              <a:rPr lang="en-US" sz="2800" dirty="0" err="1" smtClean="0"/>
              <a:t>Smetclock</a:t>
            </a:r>
            <a:r>
              <a:rPr lang="en-US" sz="2800" dirty="0" smtClean="0"/>
              <a:t> in his </a:t>
            </a:r>
            <a:r>
              <a:rPr lang="en-US" sz="2800" i="1" dirty="0" smtClean="0"/>
              <a:t>Psychology Today </a:t>
            </a:r>
            <a:r>
              <a:rPr lang="en-US" sz="2800" dirty="0" smtClean="0"/>
              <a:t>article, “Gun Control,” “teachers will not be equipped with fire arms, nor will they be trained” (56).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Many agree that “teachers will not be equipped with fire arms, nor will they be trained” (</a:t>
            </a:r>
            <a:r>
              <a:rPr lang="en-US" sz="2800" dirty="0" err="1" smtClean="0"/>
              <a:t>Smetclock</a:t>
            </a:r>
            <a:r>
              <a:rPr lang="en-US" sz="2800" dirty="0" smtClean="0"/>
              <a:t> 56).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 (7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 smtClean="0"/>
              <a:t>Read the entire essay</a:t>
            </a:r>
          </a:p>
          <a:p>
            <a:pPr lvl="1"/>
            <a:r>
              <a:rPr lang="en-US" dirty="0" smtClean="0"/>
              <a:t>Put squiggly lines under confusing/out of order/off topic sentences.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2729552" y="2374710"/>
            <a:ext cx="1924335" cy="205694"/>
          </a:xfrm>
          <a:custGeom>
            <a:avLst/>
            <a:gdLst>
              <a:gd name="connsiteX0" fmla="*/ 0 w 1924335"/>
              <a:gd name="connsiteY0" fmla="*/ 122830 h 205694"/>
              <a:gd name="connsiteX1" fmla="*/ 40944 w 1924335"/>
              <a:gd name="connsiteY1" fmla="*/ 95535 h 205694"/>
              <a:gd name="connsiteX2" fmla="*/ 122830 w 1924335"/>
              <a:gd name="connsiteY2" fmla="*/ 68239 h 205694"/>
              <a:gd name="connsiteX3" fmla="*/ 163773 w 1924335"/>
              <a:gd name="connsiteY3" fmla="*/ 40944 h 205694"/>
              <a:gd name="connsiteX4" fmla="*/ 218364 w 1924335"/>
              <a:gd name="connsiteY4" fmla="*/ 177421 h 205694"/>
              <a:gd name="connsiteX5" fmla="*/ 300251 w 1924335"/>
              <a:gd name="connsiteY5" fmla="*/ 204717 h 205694"/>
              <a:gd name="connsiteX6" fmla="*/ 382138 w 1924335"/>
              <a:gd name="connsiteY6" fmla="*/ 150126 h 205694"/>
              <a:gd name="connsiteX7" fmla="*/ 423081 w 1924335"/>
              <a:gd name="connsiteY7" fmla="*/ 122830 h 205694"/>
              <a:gd name="connsiteX8" fmla="*/ 464024 w 1924335"/>
              <a:gd name="connsiteY8" fmla="*/ 81887 h 205694"/>
              <a:gd name="connsiteX9" fmla="*/ 545911 w 1924335"/>
              <a:gd name="connsiteY9" fmla="*/ 95535 h 205694"/>
              <a:gd name="connsiteX10" fmla="*/ 559558 w 1924335"/>
              <a:gd name="connsiteY10" fmla="*/ 136478 h 205694"/>
              <a:gd name="connsiteX11" fmla="*/ 627797 w 1924335"/>
              <a:gd name="connsiteY11" fmla="*/ 204717 h 205694"/>
              <a:gd name="connsiteX12" fmla="*/ 818866 w 1924335"/>
              <a:gd name="connsiteY12" fmla="*/ 191069 h 205694"/>
              <a:gd name="connsiteX13" fmla="*/ 859809 w 1924335"/>
              <a:gd name="connsiteY13" fmla="*/ 150126 h 205694"/>
              <a:gd name="connsiteX14" fmla="*/ 900752 w 1924335"/>
              <a:gd name="connsiteY14" fmla="*/ 136478 h 205694"/>
              <a:gd name="connsiteX15" fmla="*/ 1009935 w 1924335"/>
              <a:gd name="connsiteY15" fmla="*/ 13648 h 205694"/>
              <a:gd name="connsiteX16" fmla="*/ 1050878 w 1924335"/>
              <a:gd name="connsiteY16" fmla="*/ 0 h 205694"/>
              <a:gd name="connsiteX17" fmla="*/ 1091821 w 1924335"/>
              <a:gd name="connsiteY17" fmla="*/ 13648 h 205694"/>
              <a:gd name="connsiteX18" fmla="*/ 1187355 w 1924335"/>
              <a:gd name="connsiteY18" fmla="*/ 122830 h 205694"/>
              <a:gd name="connsiteX19" fmla="*/ 1201003 w 1924335"/>
              <a:gd name="connsiteY19" fmla="*/ 163774 h 205694"/>
              <a:gd name="connsiteX20" fmla="*/ 1351129 w 1924335"/>
              <a:gd name="connsiteY20" fmla="*/ 163774 h 205694"/>
              <a:gd name="connsiteX21" fmla="*/ 1405720 w 1924335"/>
              <a:gd name="connsiteY21" fmla="*/ 109183 h 205694"/>
              <a:gd name="connsiteX22" fmla="*/ 1487606 w 1924335"/>
              <a:gd name="connsiteY22" fmla="*/ 68239 h 205694"/>
              <a:gd name="connsiteX23" fmla="*/ 1569493 w 1924335"/>
              <a:gd name="connsiteY23" fmla="*/ 163774 h 205694"/>
              <a:gd name="connsiteX24" fmla="*/ 1583141 w 1924335"/>
              <a:gd name="connsiteY24" fmla="*/ 204717 h 205694"/>
              <a:gd name="connsiteX25" fmla="*/ 1624084 w 1924335"/>
              <a:gd name="connsiteY25" fmla="*/ 177421 h 205694"/>
              <a:gd name="connsiteX26" fmla="*/ 1651379 w 1924335"/>
              <a:gd name="connsiteY26" fmla="*/ 136478 h 205694"/>
              <a:gd name="connsiteX27" fmla="*/ 1733266 w 1924335"/>
              <a:gd name="connsiteY27" fmla="*/ 81887 h 205694"/>
              <a:gd name="connsiteX28" fmla="*/ 1774209 w 1924335"/>
              <a:gd name="connsiteY28" fmla="*/ 54591 h 205694"/>
              <a:gd name="connsiteX29" fmla="*/ 1924335 w 1924335"/>
              <a:gd name="connsiteY29" fmla="*/ 81887 h 20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924335" h="205694">
                <a:moveTo>
                  <a:pt x="0" y="122830"/>
                </a:moveTo>
                <a:cubicBezTo>
                  <a:pt x="13648" y="113732"/>
                  <a:pt x="25955" y="102197"/>
                  <a:pt x="40944" y="95535"/>
                </a:cubicBezTo>
                <a:cubicBezTo>
                  <a:pt x="67236" y="83850"/>
                  <a:pt x="98890" y="84199"/>
                  <a:pt x="122830" y="68239"/>
                </a:cubicBezTo>
                <a:lnTo>
                  <a:pt x="163773" y="40944"/>
                </a:lnTo>
                <a:cubicBezTo>
                  <a:pt x="275723" y="78258"/>
                  <a:pt x="111711" y="9823"/>
                  <a:pt x="218364" y="177421"/>
                </a:cubicBezTo>
                <a:cubicBezTo>
                  <a:pt x="233811" y="201695"/>
                  <a:pt x="300251" y="204717"/>
                  <a:pt x="300251" y="204717"/>
                </a:cubicBezTo>
                <a:lnTo>
                  <a:pt x="382138" y="150126"/>
                </a:lnTo>
                <a:cubicBezTo>
                  <a:pt x="395786" y="141027"/>
                  <a:pt x="411483" y="134428"/>
                  <a:pt x="423081" y="122830"/>
                </a:cubicBezTo>
                <a:lnTo>
                  <a:pt x="464024" y="81887"/>
                </a:lnTo>
                <a:cubicBezTo>
                  <a:pt x="491320" y="86436"/>
                  <a:pt x="521885" y="81806"/>
                  <a:pt x="545911" y="95535"/>
                </a:cubicBezTo>
                <a:cubicBezTo>
                  <a:pt x="558401" y="102672"/>
                  <a:pt x="553124" y="123611"/>
                  <a:pt x="559558" y="136478"/>
                </a:cubicBezTo>
                <a:cubicBezTo>
                  <a:pt x="582303" y="181969"/>
                  <a:pt x="586856" y="177422"/>
                  <a:pt x="627797" y="204717"/>
                </a:cubicBezTo>
                <a:cubicBezTo>
                  <a:pt x="691487" y="200168"/>
                  <a:pt x="756711" y="205694"/>
                  <a:pt x="818866" y="191069"/>
                </a:cubicBezTo>
                <a:cubicBezTo>
                  <a:pt x="837654" y="186648"/>
                  <a:pt x="843750" y="160832"/>
                  <a:pt x="859809" y="150126"/>
                </a:cubicBezTo>
                <a:cubicBezTo>
                  <a:pt x="871779" y="142146"/>
                  <a:pt x="887104" y="141027"/>
                  <a:pt x="900752" y="136478"/>
                </a:cubicBezTo>
                <a:cubicBezTo>
                  <a:pt x="926761" y="97465"/>
                  <a:pt x="969871" y="27003"/>
                  <a:pt x="1009935" y="13648"/>
                </a:cubicBezTo>
                <a:lnTo>
                  <a:pt x="1050878" y="0"/>
                </a:lnTo>
                <a:cubicBezTo>
                  <a:pt x="1064526" y="4549"/>
                  <a:pt x="1081649" y="3476"/>
                  <a:pt x="1091821" y="13648"/>
                </a:cubicBezTo>
                <a:cubicBezTo>
                  <a:pt x="1251039" y="172868"/>
                  <a:pt x="1071353" y="45496"/>
                  <a:pt x="1187355" y="122830"/>
                </a:cubicBezTo>
                <a:cubicBezTo>
                  <a:pt x="1191904" y="136478"/>
                  <a:pt x="1190830" y="153601"/>
                  <a:pt x="1201003" y="163774"/>
                </a:cubicBezTo>
                <a:cubicBezTo>
                  <a:pt x="1231858" y="194629"/>
                  <a:pt x="1342103" y="164902"/>
                  <a:pt x="1351129" y="163774"/>
                </a:cubicBezTo>
                <a:cubicBezTo>
                  <a:pt x="1440459" y="133997"/>
                  <a:pt x="1352784" y="175354"/>
                  <a:pt x="1405720" y="109183"/>
                </a:cubicBezTo>
                <a:cubicBezTo>
                  <a:pt x="1424962" y="85131"/>
                  <a:pt x="1460634" y="77230"/>
                  <a:pt x="1487606" y="68239"/>
                </a:cubicBezTo>
                <a:cubicBezTo>
                  <a:pt x="1570110" y="88865"/>
                  <a:pt x="1536265" y="64092"/>
                  <a:pt x="1569493" y="163774"/>
                </a:cubicBezTo>
                <a:lnTo>
                  <a:pt x="1583141" y="204717"/>
                </a:lnTo>
                <a:cubicBezTo>
                  <a:pt x="1596789" y="195618"/>
                  <a:pt x="1612486" y="189019"/>
                  <a:pt x="1624084" y="177421"/>
                </a:cubicBezTo>
                <a:cubicBezTo>
                  <a:pt x="1635682" y="165823"/>
                  <a:pt x="1639035" y="147279"/>
                  <a:pt x="1651379" y="136478"/>
                </a:cubicBezTo>
                <a:cubicBezTo>
                  <a:pt x="1676067" y="114876"/>
                  <a:pt x="1705970" y="100084"/>
                  <a:pt x="1733266" y="81887"/>
                </a:cubicBezTo>
                <a:lnTo>
                  <a:pt x="1774209" y="54591"/>
                </a:lnTo>
                <a:cubicBezTo>
                  <a:pt x="1877675" y="89080"/>
                  <a:pt x="1827324" y="81887"/>
                  <a:pt x="1924335" y="8188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(1 minute)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 smtClean="0"/>
              <a:t>Look at the title </a:t>
            </a:r>
          </a:p>
          <a:p>
            <a:pPr lvl="1"/>
            <a:r>
              <a:rPr lang="en-US" dirty="0" smtClean="0"/>
              <a:t>Make sure their title is original and clever and give suggestions to make it stronger</a:t>
            </a:r>
          </a:p>
          <a:p>
            <a:pPr lvl="1">
              <a:buNone/>
            </a:pPr>
            <a:r>
              <a:rPr lang="en-US" dirty="0" smtClean="0"/>
              <a:t>_________________________________</a:t>
            </a:r>
          </a:p>
          <a:p>
            <a:pPr lvl="1" algn="ctr">
              <a:buNone/>
            </a:pPr>
            <a:r>
              <a:rPr lang="en-US" dirty="0" smtClean="0"/>
              <a:t>Example: </a:t>
            </a:r>
          </a:p>
          <a:p>
            <a:pPr lvl="1" algn="ctr">
              <a:buNone/>
            </a:pPr>
            <a:r>
              <a:rPr lang="en-US" dirty="0" smtClean="0"/>
              <a:t>In Cold Blood Final Essay</a:t>
            </a:r>
          </a:p>
          <a:p>
            <a:pPr lvl="1" algn="ctr">
              <a:buNone/>
            </a:pPr>
            <a:r>
              <a:rPr lang="en-US" dirty="0" smtClean="0"/>
              <a:t>vs. </a:t>
            </a:r>
          </a:p>
          <a:p>
            <a:pPr lvl="1" algn="ctr">
              <a:buNone/>
            </a:pPr>
            <a:r>
              <a:rPr lang="en-US" dirty="0" smtClean="0"/>
              <a:t> Biting the Bullet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Attention Getter (1 minute)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7498080" cy="4800600"/>
          </a:xfrm>
        </p:spPr>
        <p:txBody>
          <a:bodyPr/>
          <a:lstStyle/>
          <a:p>
            <a:pPr lvl="0"/>
            <a:r>
              <a:rPr lang="en-US" b="1" u="sng" dirty="0" smtClean="0"/>
              <a:t>Read the attention getter</a:t>
            </a:r>
          </a:p>
          <a:p>
            <a:pPr lvl="1"/>
            <a:r>
              <a:rPr lang="en-US" dirty="0" smtClean="0"/>
              <a:t>Is it effective? </a:t>
            </a:r>
          </a:p>
          <a:p>
            <a:pPr lvl="1"/>
            <a:r>
              <a:rPr lang="en-US" dirty="0" smtClean="0"/>
              <a:t>How could it be more effective? </a:t>
            </a:r>
          </a:p>
          <a:p>
            <a:pPr algn="ctr">
              <a:buNone/>
            </a:pPr>
            <a:r>
              <a:rPr lang="en-US" dirty="0" smtClean="0"/>
              <a:t>__________________________</a:t>
            </a:r>
          </a:p>
          <a:p>
            <a:pPr algn="ctr">
              <a:buNone/>
            </a:pPr>
            <a:r>
              <a:rPr lang="en-US" dirty="0" smtClean="0"/>
              <a:t>BANNED:</a:t>
            </a:r>
          </a:p>
          <a:p>
            <a:pPr algn="ctr">
              <a:buNone/>
            </a:pPr>
            <a:r>
              <a:rPr lang="en-US" dirty="0" smtClean="0"/>
              <a:t>“Have you ever wondered....”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38600" y="2514600"/>
            <a:ext cx="3200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and Preview (3 minutes)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 smtClean="0"/>
              <a:t>Read the introduction paragraph</a:t>
            </a:r>
          </a:p>
          <a:p>
            <a:pPr lvl="1"/>
            <a:r>
              <a:rPr lang="en-US" dirty="0" smtClean="0"/>
              <a:t>Highlight their</a:t>
            </a:r>
            <a:r>
              <a:rPr lang="en-US" dirty="0" smtClean="0">
                <a:solidFill>
                  <a:srgbClr val="FFFF00"/>
                </a:solidFill>
              </a:rPr>
              <a:t> claim </a:t>
            </a:r>
            <a:r>
              <a:rPr lang="en-US" dirty="0" smtClean="0"/>
              <a:t>and put a box around their preview statement(s). </a:t>
            </a:r>
          </a:p>
          <a:p>
            <a:pPr lvl="1"/>
            <a:r>
              <a:rPr lang="en-US" dirty="0" smtClean="0"/>
              <a:t>Give positive or improvement feedback in margin.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438400"/>
            <a:ext cx="6400800" cy="2447925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PASS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444</TotalTime>
  <Words>918</Words>
  <Application>Microsoft Office PowerPoint</Application>
  <PresentationFormat>On-screen Show (4:3)</PresentationFormat>
  <Paragraphs>162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Solstice</vt:lpstr>
      <vt:lpstr>Peer Editing Carousel </vt:lpstr>
      <vt:lpstr>MLA Formatting (1 minute) </vt:lpstr>
      <vt:lpstr>PASS</vt:lpstr>
      <vt:lpstr>Title (1 minute)</vt:lpstr>
      <vt:lpstr>PASS</vt:lpstr>
      <vt:lpstr>Attention Getter (1 minute)</vt:lpstr>
      <vt:lpstr>PASS</vt:lpstr>
      <vt:lpstr>Thesis and Preview (3 minutes)</vt:lpstr>
      <vt:lpstr>PASS</vt:lpstr>
      <vt:lpstr>Careless Errors (3 minutes)</vt:lpstr>
      <vt:lpstr>PASS</vt:lpstr>
      <vt:lpstr>Pronouns (5 minutes)</vt:lpstr>
      <vt:lpstr>PASS</vt:lpstr>
      <vt:lpstr>Active vs. Passive (5 minutes)</vt:lpstr>
      <vt:lpstr>PASS</vt:lpstr>
      <vt:lpstr>Verb Tense (3 minutes)</vt:lpstr>
      <vt:lpstr>PASS</vt:lpstr>
      <vt:lpstr>Quote Sandwich (4 minutes)  </vt:lpstr>
      <vt:lpstr>PASS</vt:lpstr>
      <vt:lpstr>Quote Sandwich (3 minutes)  </vt:lpstr>
      <vt:lpstr>PASS</vt:lpstr>
      <vt:lpstr>Transitions (3 minutes)</vt:lpstr>
      <vt:lpstr>PASS</vt:lpstr>
      <vt:lpstr>Variety (3 minutes)</vt:lpstr>
      <vt:lpstr>PASS</vt:lpstr>
      <vt:lpstr>Diction (5 minutes)</vt:lpstr>
      <vt:lpstr>PASS</vt:lpstr>
      <vt:lpstr>Sentence Variety (3 minutes)</vt:lpstr>
      <vt:lpstr>PASS</vt:lpstr>
      <vt:lpstr>Absolutes (3 minutes)</vt:lpstr>
      <vt:lpstr>PASS</vt:lpstr>
      <vt:lpstr>Point of View (2 minutes)</vt:lpstr>
      <vt:lpstr>PASS</vt:lpstr>
      <vt:lpstr>Contractions (3 minutes)</vt:lpstr>
      <vt:lpstr>PASS</vt:lpstr>
      <vt:lpstr>Parenthetical Citation (3 minutes)</vt:lpstr>
      <vt:lpstr>PASS</vt:lpstr>
      <vt:lpstr>Coherence (7 minutes)</vt:lpstr>
    </vt:vector>
  </TitlesOfParts>
  <Company>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Editing Carousel </dc:title>
  <dc:creator>Administrator</dc:creator>
  <cp:lastModifiedBy>user</cp:lastModifiedBy>
  <cp:revision>18</cp:revision>
  <dcterms:created xsi:type="dcterms:W3CDTF">2013-01-15T17:07:26Z</dcterms:created>
  <dcterms:modified xsi:type="dcterms:W3CDTF">2013-10-07T19:22:04Z</dcterms:modified>
</cp:coreProperties>
</file>